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notesSlides/notesSlide1.xml" ContentType="application/vnd.openxmlformats-officedocument.presentationml.notesSlide+xml"/>
  <Override PartName="/ppt/activeX/activeX2.xml" ContentType="application/vnd.ms-office.activeX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8" r:id="rId11"/>
    <p:sldId id="285" r:id="rId12"/>
    <p:sldId id="286" r:id="rId13"/>
    <p:sldId id="270" r:id="rId14"/>
    <p:sldId id="271" r:id="rId15"/>
    <p:sldId id="273" r:id="rId16"/>
    <p:sldId id="274" r:id="rId17"/>
    <p:sldId id="275" r:id="rId18"/>
    <p:sldId id="292" r:id="rId19"/>
    <p:sldId id="291" r:id="rId20"/>
    <p:sldId id="277" r:id="rId21"/>
    <p:sldId id="278" r:id="rId22"/>
    <p:sldId id="279" r:id="rId23"/>
    <p:sldId id="280" r:id="rId24"/>
    <p:sldId id="281" r:id="rId25"/>
    <p:sldId id="267" r:id="rId26"/>
    <p:sldId id="284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37CF7-940A-46EB-B2B4-CB38F3A8BD8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EB9CA-CBC8-4D10-980B-76411BF5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1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C6E07C-8406-4BB4-82C9-D667F085C017}" type="slidenum">
              <a:rPr lang="en-GB" smtClean="0"/>
              <a:pPr>
                <a:spcBef>
                  <a:spcPct val="0"/>
                </a:spcBef>
              </a:pPr>
              <a:t>4</a:t>
            </a:fld>
            <a:endParaRPr lang="en-GB"/>
          </a:p>
        </p:txBody>
      </p:sp>
      <p:sp>
        <p:nvSpPr>
          <p:cNvPr id="11267" name="Rectangle 10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/>
              <a:t>Boardworks GCSE Additional Science: Biology </a:t>
            </a:r>
          </a:p>
          <a:p>
            <a:pPr>
              <a:spcBef>
                <a:spcPct val="0"/>
              </a:spcBef>
            </a:pPr>
            <a:r>
              <a:rPr lang="en-GB"/>
              <a:t>Enzymes</a:t>
            </a:r>
          </a:p>
        </p:txBody>
      </p:sp>
      <p:sp>
        <p:nvSpPr>
          <p:cNvPr id="11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388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18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6325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243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98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627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67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82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29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23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021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76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:notes"/>
          <p:cNvSpPr txBox="1">
            <a:spLocks noGrp="1"/>
          </p:cNvSpPr>
          <p:nvPr>
            <p:ph type="body" idx="1"/>
          </p:nvPr>
        </p:nvSpPr>
        <p:spPr>
          <a:xfrm>
            <a:off x="976312" y="4560887"/>
            <a:ext cx="5362575" cy="431800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550" y="722313"/>
            <a:ext cx="6392863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04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4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7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6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3166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itle, Text,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8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8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508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8"/>
          <p:cNvSpPr txBox="1">
            <a:spLocks noGrp="1"/>
          </p:cNvSpPr>
          <p:nvPr>
            <p:ph type="body" idx="2"/>
          </p:nvPr>
        </p:nvSpPr>
        <p:spPr>
          <a:xfrm>
            <a:off x="6197600" y="1981200"/>
            <a:ext cx="508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8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8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8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2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5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35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4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8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2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05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1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5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CECB8-8978-4884-BC6E-16B923B4EF46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03E89-1487-4A45-94C3-A910AA685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6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Enzymes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7468" y="4241231"/>
            <a:ext cx="9144000" cy="1655762"/>
          </a:xfrm>
        </p:spPr>
        <p:txBody>
          <a:bodyPr/>
          <a:lstStyle/>
          <a:p>
            <a:r>
              <a:rPr lang="en-US" dirty="0"/>
              <a:t>Dr. B. Usha</a:t>
            </a:r>
          </a:p>
        </p:txBody>
      </p:sp>
    </p:spTree>
    <p:extLst>
      <p:ext uri="{BB962C8B-B14F-4D97-AF65-F5344CB8AC3E}">
        <p14:creationId xmlns:p14="http://schemas.microsoft.com/office/powerpoint/2010/main" val="217024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>
            <a:spLocks noGrp="1"/>
          </p:cNvSpPr>
          <p:nvPr>
            <p:ph type="title" idx="4294967295"/>
          </p:nvPr>
        </p:nvSpPr>
        <p:spPr>
          <a:xfrm>
            <a:off x="152400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Enzyme Inhibitors</a:t>
            </a:r>
            <a:endParaRPr dirty="0"/>
          </a:p>
        </p:txBody>
      </p:sp>
      <p:pic>
        <p:nvPicPr>
          <p:cNvPr id="3074" name="Picture 2" descr="What are enzyme inhibitors (competitive and non-competitive)? | Socratic">
            <a:extLst>
              <a:ext uri="{FF2B5EF4-FFF2-40B4-BE49-F238E27FC236}">
                <a16:creationId xmlns:a16="http://schemas.microsoft.com/office/drawing/2014/main" xmlns="" id="{48CBF9D0-2041-465A-BB66-53E1A199A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669" y="917024"/>
            <a:ext cx="7217544" cy="552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9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42689-B1A2-425A-8AD5-85E43F80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96" y="-220802"/>
            <a:ext cx="10515600" cy="1325563"/>
          </a:xfrm>
        </p:spPr>
        <p:txBody>
          <a:bodyPr/>
          <a:lstStyle/>
          <a:p>
            <a:r>
              <a:rPr lang="en-US" dirty="0"/>
              <a:t>Enzymes in life</a:t>
            </a:r>
            <a:endParaRPr lang="en-IN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xmlns="" id="{060B5B81-D323-4637-9BE3-6C8D9D70E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73" y="1013195"/>
            <a:ext cx="80708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dirty="0"/>
              <a:t>Enzymes </a:t>
            </a:r>
            <a:r>
              <a:rPr lang="en-GB" altLang="en-US" dirty="0" err="1"/>
              <a:t>catalyze</a:t>
            </a:r>
            <a:r>
              <a:rPr lang="en-GB" altLang="en-US" dirty="0"/>
              <a:t> the thousands of reactions that need to take place in order to maintain life. What are some of these reactions?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19D34CF2-69BE-4B82-952B-D0A21FDEE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73" y="2194295"/>
            <a:ext cx="426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en-US"/>
              <a:t>digestion</a:t>
            </a:r>
          </a:p>
        </p:txBody>
      </p:sp>
      <p:pic>
        <p:nvPicPr>
          <p:cNvPr id="6" name="Picture 12" descr="stomach - section">
            <a:extLst>
              <a:ext uri="{FF2B5EF4-FFF2-40B4-BE49-F238E27FC236}">
                <a16:creationId xmlns:a16="http://schemas.microsoft.com/office/drawing/2014/main" xmlns="" id="{28275517-9C75-412F-B950-0E438C383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71" y="2018082"/>
            <a:ext cx="2151063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lungs">
            <a:extLst>
              <a:ext uri="{FF2B5EF4-FFF2-40B4-BE49-F238E27FC236}">
                <a16:creationId xmlns:a16="http://schemas.microsoft.com/office/drawing/2014/main" xmlns="" id="{6037AD54-0009-42B3-9E6B-21D7762B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110" y="4762870"/>
            <a:ext cx="1984375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BA10_amarylis">
            <a:extLst>
              <a:ext uri="{FF2B5EF4-FFF2-40B4-BE49-F238E27FC236}">
                <a16:creationId xmlns:a16="http://schemas.microsoft.com/office/drawing/2014/main" xmlns="" id="{038BB657-DF84-4F48-9457-6F7FEEA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49892"/>
            <a:ext cx="152400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protein chain">
            <a:extLst>
              <a:ext uri="{FF2B5EF4-FFF2-40B4-BE49-F238E27FC236}">
                <a16:creationId xmlns:a16="http://schemas.microsoft.com/office/drawing/2014/main" xmlns="" id="{DF17EC02-5088-4372-935C-36FA3511C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282" y="4619995"/>
            <a:ext cx="2032000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0">
            <a:extLst>
              <a:ext uri="{FF2B5EF4-FFF2-40B4-BE49-F238E27FC236}">
                <a16:creationId xmlns:a16="http://schemas.microsoft.com/office/drawing/2014/main" xmlns="" id="{5B756356-67B2-46D6-A218-F9CA5C67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73" y="2727695"/>
            <a:ext cx="426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en-US" dirty="0"/>
              <a:t>respiration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xmlns="" id="{8D190DB8-0A4F-496F-9DF3-8395A791D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73" y="3262683"/>
            <a:ext cx="4260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en-US"/>
              <a:t>photosynthesis          (plants and some bacteria)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xmlns="" id="{FC5B102A-B243-4D78-AD9C-A6260082C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73" y="4162795"/>
            <a:ext cx="426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en-US"/>
              <a:t>protein synthesis.</a:t>
            </a:r>
          </a:p>
        </p:txBody>
      </p:sp>
    </p:spTree>
    <p:extLst>
      <p:ext uri="{BB962C8B-B14F-4D97-AF65-F5344CB8AC3E}">
        <p14:creationId xmlns:p14="http://schemas.microsoft.com/office/powerpoint/2010/main" val="398889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867A7E-225F-4343-B3F2-1311F7C3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Enzymes in industry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73EBCF-8773-46E7-911E-A8CD0C0C5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4" t="32225" r="32223" b="28690"/>
          <a:stretch/>
        </p:blipFill>
        <p:spPr>
          <a:xfrm>
            <a:off x="9208008" y="2167668"/>
            <a:ext cx="1600200" cy="3622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FB36FA-ED16-4F04-8D60-A2E748C23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2" t="34693" r="39126" b="31133"/>
          <a:stretch/>
        </p:blipFill>
        <p:spPr>
          <a:xfrm>
            <a:off x="8234660" y="-111855"/>
            <a:ext cx="2938509" cy="2343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BCBF0EB-3FFB-4B32-A55F-CAB62EA10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57" t="44142" r="16917" b="7963"/>
          <a:stretch/>
        </p:blipFill>
        <p:spPr>
          <a:xfrm>
            <a:off x="442285" y="2466545"/>
            <a:ext cx="8032781" cy="32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 txBox="1"/>
          <p:nvPr/>
        </p:nvSpPr>
        <p:spPr>
          <a:xfrm>
            <a:off x="4325366" y="522299"/>
            <a:ext cx="333730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3200"/>
            </a:pPr>
            <a:r>
              <a:rPr lang="en-US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Proteases</a:t>
            </a:r>
            <a:endParaRPr sz="2800" b="1" dirty="0"/>
          </a:p>
        </p:txBody>
      </p:sp>
      <p:grpSp>
        <p:nvGrpSpPr>
          <p:cNvPr id="219" name="Google Shape;219;p15"/>
          <p:cNvGrpSpPr/>
          <p:nvPr/>
        </p:nvGrpSpPr>
        <p:grpSpPr>
          <a:xfrm>
            <a:off x="3368675" y="1336675"/>
            <a:ext cx="38100" cy="177800"/>
            <a:chOff x="2842" y="1154"/>
            <a:chExt cx="24" cy="112"/>
          </a:xfrm>
        </p:grpSpPr>
        <p:cxnSp>
          <p:nvCxnSpPr>
            <p:cNvPr id="220" name="Google Shape;220;p15"/>
            <p:cNvCxnSpPr/>
            <p:nvPr/>
          </p:nvCxnSpPr>
          <p:spPr>
            <a:xfrm rot="-5400000">
              <a:off x="2786" y="1210"/>
              <a:ext cx="112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21" name="Google Shape;221;p15"/>
            <p:cNvCxnSpPr/>
            <p:nvPr/>
          </p:nvCxnSpPr>
          <p:spPr>
            <a:xfrm rot="-5400000">
              <a:off x="2810" y="1210"/>
              <a:ext cx="112" cy="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1" y="2514600"/>
            <a:ext cx="79914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5"/>
          <p:cNvSpPr txBox="1"/>
          <p:nvPr/>
        </p:nvSpPr>
        <p:spPr>
          <a:xfrm>
            <a:off x="1524001" y="1981200"/>
            <a:ext cx="31575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en-US" sz="2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 proteases do?</a:t>
            </a:r>
            <a:endParaRPr/>
          </a:p>
        </p:txBody>
      </p:sp>
      <p:sp>
        <p:nvSpPr>
          <p:cNvPr id="224" name="Google Shape;224;p15"/>
          <p:cNvSpPr txBox="1"/>
          <p:nvPr/>
        </p:nvSpPr>
        <p:spPr>
          <a:xfrm>
            <a:off x="1774826" y="4191000"/>
            <a:ext cx="889317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Proteases cleave proteins by a hydrolysis reaction – the addition of </a:t>
            </a:r>
            <a:endParaRPr/>
          </a:p>
          <a:p>
            <a:pPr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molecule of water to a peptide bond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103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/>
        </p:nvSpPr>
        <p:spPr>
          <a:xfrm>
            <a:off x="1524000" y="1"/>
            <a:ext cx="9161462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3200" b="1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Mechanistic Sets of Proteases</a:t>
            </a:r>
            <a:endParaRPr/>
          </a:p>
        </p:txBody>
      </p:sp>
      <p:sp>
        <p:nvSpPr>
          <p:cNvPr id="230" name="Google Shape;230;p16"/>
          <p:cNvSpPr txBox="1"/>
          <p:nvPr/>
        </p:nvSpPr>
        <p:spPr>
          <a:xfrm>
            <a:off x="1539875" y="1236663"/>
            <a:ext cx="9110662" cy="604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		feature		inhibitor		examples		function</a:t>
            </a:r>
            <a:endParaRPr/>
          </a:p>
          <a:p>
            <a:pPr>
              <a:spcBef>
                <a:spcPts val="700"/>
              </a:spcBef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700"/>
              </a:spcBef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Serine protease	active site serine	fluorophosphates	trypsin		digestion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thrombin		blood coagulation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plasmin		lysis of blood clots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coccoonase	mechanical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subtilisin		digestion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acrosin		sperm penetration</a:t>
            </a:r>
            <a:endParaRPr/>
          </a:p>
          <a:p>
            <a:pPr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Cysteine protease	active site cysteine	iodoacetate	papain		digestion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strept. proteinase	digestion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cathepsin B	intracell. digestion </a:t>
            </a:r>
            <a:endParaRPr/>
          </a:p>
          <a:p>
            <a:pPr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Acid protease	acidic pH optimum	diazoketones	pepsin		digestion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chymosin		milk coagulation</a:t>
            </a:r>
            <a:endParaRPr/>
          </a:p>
          <a:p>
            <a:pPr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Metalloproteases	Zn</a:t>
            </a:r>
            <a:r>
              <a:rPr lang="en-US" sz="1400" b="1" baseline="3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2+</a:t>
            </a: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		o-phenanthroline	carboxypeptidase	digestion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Zn</a:t>
            </a:r>
            <a:r>
              <a:rPr lang="en-US" sz="1400" b="1" baseline="3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2+</a:t>
            </a: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Ca</a:t>
            </a:r>
            <a:r>
              <a:rPr lang="en-US" sz="1400" b="1" baseline="3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2+</a:t>
            </a: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o-phenanthroline	thermolysin 	digestion</a:t>
            </a:r>
            <a:endParaRPr/>
          </a:p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</a:t>
            </a:r>
            <a:endParaRPr/>
          </a:p>
          <a:p>
            <a:pPr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700"/>
              </a:spcBef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lt1"/>
              </a:buClr>
              <a:buSzPts val="1400"/>
            </a:pP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1" name="Google Shape;231;p16"/>
          <p:cNvCxnSpPr/>
          <p:nvPr/>
        </p:nvCxnSpPr>
        <p:spPr>
          <a:xfrm>
            <a:off x="1524000" y="1674812"/>
            <a:ext cx="9144000" cy="0"/>
          </a:xfrm>
          <a:prstGeom prst="straightConnector1">
            <a:avLst/>
          </a:prstGeom>
          <a:noFill/>
          <a:ln w="76200" cap="flat" cmpd="tri">
            <a:solidFill>
              <a:srgbClr val="1822CD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2" name="Google Shape;232;p16"/>
          <p:cNvCxnSpPr/>
          <p:nvPr/>
        </p:nvCxnSpPr>
        <p:spPr>
          <a:xfrm>
            <a:off x="1524000" y="3379787"/>
            <a:ext cx="9144000" cy="0"/>
          </a:xfrm>
          <a:prstGeom prst="straightConnector1">
            <a:avLst/>
          </a:prstGeom>
          <a:noFill/>
          <a:ln w="38100" cap="flat" cmpd="dbl">
            <a:solidFill>
              <a:srgbClr val="FF7518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3" name="Google Shape;233;p16"/>
          <p:cNvCxnSpPr/>
          <p:nvPr/>
        </p:nvCxnSpPr>
        <p:spPr>
          <a:xfrm>
            <a:off x="1524000" y="5295900"/>
            <a:ext cx="9144000" cy="0"/>
          </a:xfrm>
          <a:prstGeom prst="straightConnector1">
            <a:avLst/>
          </a:prstGeom>
          <a:noFill/>
          <a:ln w="38100" cap="flat" cmpd="dbl">
            <a:solidFill>
              <a:srgbClr val="ED181E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4" name="Google Shape;234;p16"/>
          <p:cNvCxnSpPr/>
          <p:nvPr/>
        </p:nvCxnSpPr>
        <p:spPr>
          <a:xfrm>
            <a:off x="1524000" y="4429125"/>
            <a:ext cx="9144000" cy="0"/>
          </a:xfrm>
          <a:prstGeom prst="straightConnector1">
            <a:avLst/>
          </a:prstGeom>
          <a:noFill/>
          <a:ln w="38100" cap="flat" cmpd="dbl">
            <a:solidFill>
              <a:srgbClr val="2F8B20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79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Protease Applications in Food Processing</a:t>
            </a:r>
            <a:endParaRPr/>
          </a:p>
        </p:txBody>
      </p:sp>
      <p:sp>
        <p:nvSpPr>
          <p:cNvPr id="335" name="Google Shape;335;p27"/>
          <p:cNvSpPr txBox="1">
            <a:spLocks noGrp="1"/>
          </p:cNvSpPr>
          <p:nvPr>
            <p:ph type="body" idx="1"/>
          </p:nvPr>
        </p:nvSpPr>
        <p:spPr>
          <a:xfrm>
            <a:off x="2057400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rationale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Proteases are a powerful tool for modifying the properties of food proteins.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digestibility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solubility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Modified functional properties: emulsification, fat-binding, water-binding, foaming properties, gel strength, whipping properties, etc.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flavor &amp; palatability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processing: viscosity reduction, improved drying, etc.</a:t>
            </a:r>
            <a:endParaRPr/>
          </a:p>
          <a:p>
            <a:pPr marL="342900" indent="-190500"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18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524000" y="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Protease Applications in Food Processing</a:t>
            </a:r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body" idx="1"/>
          </p:nvPr>
        </p:nvSpPr>
        <p:spPr>
          <a:xfrm>
            <a:off x="1905000" y="990600"/>
            <a:ext cx="8534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lnSpc>
                <a:spcPct val="80000"/>
              </a:lnSpc>
              <a:spcBef>
                <a:spcPts val="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Proteases are also used in a wide range of foods &amp; food processing applications.</a:t>
            </a:r>
            <a:endParaRPr/>
          </a:p>
          <a:p>
            <a:pPr marL="342900">
              <a:lnSpc>
                <a:spcPct val="80000"/>
              </a:lnSpc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Dairy: milk coagulation, flavor development</a:t>
            </a:r>
            <a:endParaRPr/>
          </a:p>
          <a:p>
            <a:pPr marL="342900">
              <a:lnSpc>
                <a:spcPct val="80000"/>
              </a:lnSpc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Baking: gluten development</a:t>
            </a:r>
            <a:endParaRPr/>
          </a:p>
          <a:p>
            <a:pPr marL="342900">
              <a:lnSpc>
                <a:spcPct val="80000"/>
              </a:lnSpc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 &amp; seafood processing: fishmeals, enhanced oil recovery, aquaculture</a:t>
            </a:r>
            <a:endParaRPr/>
          </a:p>
          <a:p>
            <a:pPr marL="342900">
              <a:lnSpc>
                <a:spcPct val="80000"/>
              </a:lnSpc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Animal protein processing: improved digestibility, reduced allergenicity, improved flavor, meat tenderization</a:t>
            </a:r>
            <a:endParaRPr/>
          </a:p>
          <a:p>
            <a:pPr marL="342900">
              <a:lnSpc>
                <a:spcPct val="80000"/>
              </a:lnSpc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protein processing: improved functionality &amp; processing, generation of bio-active peptides.</a:t>
            </a:r>
            <a:endParaRPr/>
          </a:p>
          <a:p>
            <a:pPr marL="342900">
              <a:lnSpc>
                <a:spcPct val="80000"/>
              </a:lnSpc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Yeast hydrolysis: flavor compounds.</a:t>
            </a:r>
            <a:endParaRPr/>
          </a:p>
        </p:txBody>
      </p:sp>
      <p:pic>
        <p:nvPicPr>
          <p:cNvPr id="342" name="Google Shape;342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5715000"/>
            <a:ext cx="3810000" cy="614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8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/>
          </p:nvPr>
        </p:nvSpPr>
        <p:spPr>
          <a:xfrm>
            <a:off x="2209800" y="1524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Nonfood Protease Applications</a:t>
            </a:r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body" idx="1"/>
          </p:nvPr>
        </p:nvSpPr>
        <p:spPr>
          <a:xfrm>
            <a:off x="1828800" y="838200"/>
            <a:ext cx="4800600" cy="579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spcBef>
                <a:spcPts val="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Medicine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Pharmacology &amp; drug manufacture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Laundry &amp; dishwashing detergents (#1)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surface cleaning formulations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lens cleaning formulations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Waste treatment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applications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Fermentation (fuel EtOH, etc.)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Chondroitin &amp; heparin production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Animal feed additives</a:t>
            </a:r>
            <a:endParaRPr/>
          </a:p>
          <a:p>
            <a:pPr marL="342900">
              <a:spcBef>
                <a:spcPts val="480"/>
              </a:spcBef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Digestive supplements</a:t>
            </a:r>
            <a:endParaRPr/>
          </a:p>
        </p:txBody>
      </p:sp>
      <p:pic>
        <p:nvPicPr>
          <p:cNvPr id="349" name="Google Shape;349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81801" y="1600200"/>
            <a:ext cx="3222625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63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B1F7F2-39D5-45BE-A313-B94E9C02153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Restriction Enzyme Digest October 8 2015 Restriction Enzymes">
            <a:extLst>
              <a:ext uri="{FF2B5EF4-FFF2-40B4-BE49-F238E27FC236}">
                <a16:creationId xmlns:a16="http://schemas.microsoft.com/office/drawing/2014/main" xmlns="" id="{04869F64-4DA3-4D17-ACCE-5B0FAF843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2" y="10414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08;p38">
            <a:extLst>
              <a:ext uri="{FF2B5EF4-FFF2-40B4-BE49-F238E27FC236}">
                <a16:creationId xmlns:a16="http://schemas.microsoft.com/office/drawing/2014/main" xmlns="" id="{2E668D1A-C708-46F8-9F23-FEF92FF52DAE}"/>
              </a:ext>
            </a:extLst>
          </p:cNvPr>
          <p:cNvSpPr txBox="1">
            <a:spLocks/>
          </p:cNvSpPr>
          <p:nvPr/>
        </p:nvSpPr>
        <p:spPr>
          <a:xfrm>
            <a:off x="2438400" y="152400"/>
            <a:ext cx="880221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Restriction enzymes- Molecular scissors</a:t>
            </a:r>
            <a:endParaRPr lang="en-US" dirty="0"/>
          </a:p>
        </p:txBody>
      </p:sp>
      <p:sp>
        <p:nvSpPr>
          <p:cNvPr id="7" name="Google Shape;410;p38">
            <a:extLst>
              <a:ext uri="{FF2B5EF4-FFF2-40B4-BE49-F238E27FC236}">
                <a16:creationId xmlns:a16="http://schemas.microsoft.com/office/drawing/2014/main" xmlns="" id="{A30E6D57-417D-4E12-B9A0-7E72A0AAFC52}"/>
              </a:ext>
            </a:extLst>
          </p:cNvPr>
          <p:cNvSpPr txBox="1"/>
          <p:nvPr/>
        </p:nvSpPr>
        <p:spPr>
          <a:xfrm>
            <a:off x="6400800" y="2971800"/>
            <a:ext cx="13208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Restriction </a:t>
            </a:r>
            <a:endParaRPr/>
          </a:p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enzyme</a:t>
            </a:r>
            <a:endParaRPr/>
          </a:p>
        </p:txBody>
      </p:sp>
      <p:pic>
        <p:nvPicPr>
          <p:cNvPr id="8" name="Google Shape;411;p38">
            <a:extLst>
              <a:ext uri="{FF2B5EF4-FFF2-40B4-BE49-F238E27FC236}">
                <a16:creationId xmlns:a16="http://schemas.microsoft.com/office/drawing/2014/main" xmlns="" id="{A05DA466-7D7F-41D7-959B-4CAF4A52045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4800" y="2133600"/>
            <a:ext cx="28956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2;p38">
            <a:extLst>
              <a:ext uri="{FF2B5EF4-FFF2-40B4-BE49-F238E27FC236}">
                <a16:creationId xmlns:a16="http://schemas.microsoft.com/office/drawing/2014/main" xmlns="" id="{017BE960-A55A-4396-B957-1F91BACC498B}"/>
              </a:ext>
            </a:extLst>
          </p:cNvPr>
          <p:cNvSpPr/>
          <p:nvPr/>
        </p:nvSpPr>
        <p:spPr>
          <a:xfrm>
            <a:off x="6553200" y="3644900"/>
            <a:ext cx="2438400" cy="381000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DFA2AC-0B07-48D0-B054-EBF8F2B4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Recombinant insulin</a:t>
            </a:r>
            <a:endParaRPr lang="en-IN" dirty="0"/>
          </a:p>
        </p:txBody>
      </p:sp>
      <p:pic>
        <p:nvPicPr>
          <p:cNvPr id="7170" name="Picture 2" descr="Gene Transfer | BioNinja">
            <a:extLst>
              <a:ext uri="{FF2B5EF4-FFF2-40B4-BE49-F238E27FC236}">
                <a16:creationId xmlns:a16="http://schemas.microsoft.com/office/drawing/2014/main" xmlns="" id="{CBCD6FA7-978A-44EB-A718-387EF01A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81200"/>
            <a:ext cx="86106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3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32" y="282051"/>
            <a:ext cx="10515600" cy="1325563"/>
          </a:xfrm>
        </p:spPr>
        <p:txBody>
          <a:bodyPr/>
          <a:lstStyle/>
          <a:p>
            <a:r>
              <a:rPr lang="en-US" dirty="0"/>
              <a:t>WHAT ARE ENZYMES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35513" y="1897722"/>
            <a:ext cx="79422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/>
              <a:t>Enzymes are </a:t>
            </a:r>
            <a:r>
              <a:rPr lang="en-GB" b="1" dirty="0">
                <a:solidFill>
                  <a:srgbClr val="10BC45"/>
                </a:solidFill>
              </a:rPr>
              <a:t>biological catalysts</a:t>
            </a:r>
            <a:r>
              <a:rPr lang="en-GB" dirty="0"/>
              <a:t> – they speed up the </a:t>
            </a:r>
            <a:r>
              <a:rPr lang="en-GB" dirty="0">
                <a:solidFill>
                  <a:srgbClr val="000066"/>
                </a:solidFill>
              </a:rPr>
              <a:t>chemical reactions that take place inside all cells</a:t>
            </a:r>
            <a:r>
              <a:rPr lang="en-GB" dirty="0"/>
              <a:t>, but without being used up in the process.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02198" y="3753766"/>
            <a:ext cx="7962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>
                <a:solidFill>
                  <a:srgbClr val="000066"/>
                </a:solidFill>
              </a:rPr>
              <a:t>There are many thousands of different types of enzyme, and each one </a:t>
            </a:r>
            <a:r>
              <a:rPr lang="en-GB" dirty="0" err="1">
                <a:solidFill>
                  <a:srgbClr val="000066"/>
                </a:solidFill>
              </a:rPr>
              <a:t>catalyzes</a:t>
            </a:r>
            <a:r>
              <a:rPr lang="en-GB" dirty="0">
                <a:solidFill>
                  <a:srgbClr val="000066"/>
                </a:solidFill>
              </a:rPr>
              <a:t> a different reaction.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02198" y="5109882"/>
            <a:ext cx="78279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>
                <a:solidFill>
                  <a:srgbClr val="000066"/>
                </a:solidFill>
              </a:rPr>
              <a:t>Enzymes occur naturally in all organisms, but they are increasingly being used in industrial processes. </a:t>
            </a:r>
            <a:endParaRPr lang="en-GB" dirty="0"/>
          </a:p>
        </p:txBody>
      </p:sp>
      <p:pic>
        <p:nvPicPr>
          <p:cNvPr id="7" name="Picture 10" descr="bacte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49697">
            <a:off x="8611535" y="767086"/>
            <a:ext cx="1600200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pl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45" y="4730749"/>
            <a:ext cx="24923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chi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550" y="2586037"/>
            <a:ext cx="2435225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 descr="bo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545" y="162329"/>
            <a:ext cx="10318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30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>
            <a:spLocks noGrp="1"/>
          </p:cNvSpPr>
          <p:nvPr>
            <p:ph type="body" idx="1"/>
          </p:nvPr>
        </p:nvSpPr>
        <p:spPr>
          <a:xfrm>
            <a:off x="1752600" y="0"/>
            <a:ext cx="8915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sz="20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restriction enzymes occur naturally in bacteria.</a:t>
            </a:r>
            <a:endParaRPr dirty="0"/>
          </a:p>
          <a:p>
            <a:pPr marL="457200" indent="-330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 bacteria against viruses by cutting up viral DNA.</a:t>
            </a:r>
            <a:endParaRPr dirty="0"/>
          </a:p>
          <a:p>
            <a:pPr marL="457200" indent="-330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Bacteria protects their DNA by modifying possible restriction sites (</a:t>
            </a:r>
            <a:r>
              <a:rPr lang="en-US" sz="2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methylation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dirty="0"/>
          </a:p>
          <a:p>
            <a:pPr marL="457200" indent="-330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than 400 restriction enzymes have been isolated.</a:t>
            </a:r>
            <a:endParaRPr dirty="0"/>
          </a:p>
          <a:p>
            <a:pPr marL="457200" indent="-330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Names typically begin with 3 italicized letters.</a:t>
            </a:r>
            <a:endParaRPr dirty="0"/>
          </a:p>
          <a:p>
            <a:pPr marL="457200" indent="-330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92200" lvl="1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Enzyme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      </a:t>
            </a:r>
            <a:r>
              <a:rPr lang="en-US" sz="2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endParaRPr dirty="0"/>
          </a:p>
          <a:p>
            <a:pPr marL="1092200" lvl="1" indent="-330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92200" lvl="1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 b="1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</a:t>
            </a: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</a:t>
            </a: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coli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RY13</a:t>
            </a:r>
            <a:endParaRPr dirty="0"/>
          </a:p>
          <a:p>
            <a:pPr marL="1092200" lvl="1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 b="1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</a:t>
            </a: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dIII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2000" b="1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Haemophilus</a:t>
            </a: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influenzae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Rd</a:t>
            </a:r>
            <a:endParaRPr dirty="0"/>
          </a:p>
          <a:p>
            <a:pPr marL="1092200" lvl="1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 b="1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Bam</a:t>
            </a: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Bacillus </a:t>
            </a:r>
            <a:r>
              <a:rPr lang="en-US" sz="2000" b="1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amyloliquefaciens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</a:t>
            </a:r>
            <a:endParaRPr dirty="0"/>
          </a:p>
          <a:p>
            <a:pPr marL="457200" indent="-330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restriction sites are </a:t>
            </a:r>
            <a:r>
              <a:rPr lang="en-US" sz="2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palindromes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4-, 6-, or 8-base pairs. GAATTC</a:t>
            </a:r>
            <a:endParaRPr dirty="0"/>
          </a:p>
          <a:p>
            <a:pPr marL="457200" indent="-330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 restriction site sequences occur more frequently in the genome than longer restriction site sequences, e.g., (1/4)n.</a:t>
            </a:r>
            <a:endParaRPr dirty="0"/>
          </a:p>
          <a:p>
            <a:pPr marL="342900" indent="-215900"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25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Structure of a restriction endonuclease</a:t>
            </a:r>
            <a:endParaRPr/>
          </a:p>
        </p:txBody>
      </p:sp>
      <p:pic>
        <p:nvPicPr>
          <p:cNvPr id="423" name="Google Shape;42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92400" y="1219200"/>
            <a:ext cx="7366000" cy="527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89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>
            <a:spLocks noGrp="1"/>
          </p:cNvSpPr>
          <p:nvPr>
            <p:ph type="title"/>
          </p:nvPr>
        </p:nvSpPr>
        <p:spPr>
          <a:xfrm>
            <a:off x="152400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Patterns of DNA cutting by restriction enzymes</a:t>
            </a:r>
            <a:endParaRPr/>
          </a:p>
        </p:txBody>
      </p:sp>
      <p:pic>
        <p:nvPicPr>
          <p:cNvPr id="429" name="Google Shape;429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75376" y="990600"/>
            <a:ext cx="449262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/>
        </p:nvSpPr>
        <p:spPr>
          <a:xfrm>
            <a:off x="1752600" y="838200"/>
            <a:ext cx="4419600" cy="366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pairing between</a:t>
            </a:r>
            <a:endParaRPr/>
          </a:p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overhangs with complementary</a:t>
            </a:r>
            <a:endParaRPr/>
          </a:p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sequences enables two fragments</a:t>
            </a:r>
            <a:endParaRPr/>
          </a:p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joined by another enzyme</a:t>
            </a:r>
            <a:endParaRPr/>
          </a:p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 Ligase.</a:t>
            </a:r>
            <a:endParaRPr/>
          </a:p>
          <a:p>
            <a:pPr>
              <a:buClr>
                <a:schemeClr val="lt1"/>
              </a:buClr>
              <a:buSzPts val="1800"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sticky end fragment can be ligated not only to fragment from which it was originally cleaved, but also to any other fragment with a compatible sticky end.  </a:t>
            </a:r>
            <a:endParaRPr/>
          </a:p>
          <a:p>
            <a:pPr>
              <a:buClr>
                <a:schemeClr val="lt1"/>
              </a:buClr>
              <a:buSzPts val="1800"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 is a molecule of recombinant DNA (rDNA)</a:t>
            </a:r>
            <a:endParaRPr/>
          </a:p>
        </p:txBody>
      </p:sp>
      <p:sp>
        <p:nvSpPr>
          <p:cNvPr id="431" name="Google Shape;431;p41"/>
          <p:cNvSpPr txBox="1"/>
          <p:nvPr/>
        </p:nvSpPr>
        <p:spPr>
          <a:xfrm>
            <a:off x="1828800" y="5194300"/>
            <a:ext cx="86106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Recombinant DNA:  </a:t>
            </a:r>
            <a:endParaRPr/>
          </a:p>
          <a:p>
            <a:pPr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DNA molecules constructed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vitro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consisting of DNA from 2 or more sources (i.e. cloning vector with foreign DNA inserted)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6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"/>
          <p:cNvSpPr txBox="1"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Cut and ligate 2 DNAs with </a:t>
            </a:r>
            <a:r>
              <a:rPr lang="en-US" sz="3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</a:t>
            </a: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 ---&gt; recombinant DNA</a:t>
            </a:r>
            <a:endParaRPr/>
          </a:p>
        </p:txBody>
      </p:sp>
      <p:pic>
        <p:nvPicPr>
          <p:cNvPr id="437" name="Google Shape;43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1827213"/>
            <a:ext cx="6743700" cy="4497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9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>
            <a:spLocks noGrp="1"/>
          </p:cNvSpPr>
          <p:nvPr>
            <p:ph type="title"/>
          </p:nvPr>
        </p:nvSpPr>
        <p:spPr>
          <a:xfrm>
            <a:off x="1524000" y="1"/>
            <a:ext cx="9144000" cy="536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Recombinant DNA technologies</a:t>
            </a:r>
            <a:endParaRPr/>
          </a:p>
        </p:txBody>
      </p:sp>
      <p:sp>
        <p:nvSpPr>
          <p:cNvPr id="443" name="Google Shape;443;p43"/>
          <p:cNvSpPr txBox="1">
            <a:spLocks noGrp="1"/>
          </p:cNvSpPr>
          <p:nvPr>
            <p:ph type="body" idx="1"/>
          </p:nvPr>
        </p:nvSpPr>
        <p:spPr>
          <a:xfrm>
            <a:off x="1524000" y="1358153"/>
            <a:ext cx="8915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Times New Roman"/>
              <a:buChar char="•"/>
            </a:pPr>
            <a:r>
              <a:rPr lang="en-US" sz="2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pharmaceutical products</a:t>
            </a:r>
            <a:endParaRPr b="1" dirty="0"/>
          </a:p>
          <a:p>
            <a:pPr marL="342900" indent="-342900">
              <a:lnSpc>
                <a:spcPct val="80000"/>
              </a:lnSpc>
              <a:spcBef>
                <a:spcPts val="270"/>
              </a:spcBef>
              <a:buClr>
                <a:schemeClr val="dk1"/>
              </a:buClr>
              <a:buSzPts val="2700"/>
              <a:buNone/>
            </a:pPr>
            <a:r>
              <a:rPr lang="en-US" sz="2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insulin – cheaper and safer compared to animal insulin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230"/>
              </a:spcBef>
              <a:buClr>
                <a:schemeClr val="dk1"/>
              </a:buClr>
              <a:buSzPts val="2300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 vaccine sub-unit (against hepatitis B) – safer since will not be infected by pathogens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230"/>
              </a:spcBef>
              <a:buClr>
                <a:schemeClr val="dk1"/>
              </a:buClr>
              <a:buSzPts val="2300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 DNA of vaccines against malaria, influenza etc</a:t>
            </a:r>
            <a:r>
              <a:rPr lang="en-US" sz="23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ts val="230"/>
              </a:spcBef>
              <a:buClr>
                <a:schemeClr val="dk1"/>
              </a:buClr>
              <a:buSzPts val="2300"/>
              <a:buNone/>
            </a:pPr>
            <a:endParaRPr dirty="0"/>
          </a:p>
          <a:p>
            <a:pPr marL="342900" indent="-342900">
              <a:lnSpc>
                <a:spcPct val="80000"/>
              </a:lnSpc>
              <a:spcBef>
                <a:spcPts val="540"/>
              </a:spcBef>
              <a:buClr>
                <a:schemeClr val="dk1"/>
              </a:buClr>
              <a:buSzPts val="2700"/>
              <a:buFont typeface="Times New Roman"/>
              <a:buChar char="•"/>
            </a:pPr>
            <a:r>
              <a:rPr lang="en-US" sz="2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 </a:t>
            </a:r>
            <a:r>
              <a:rPr lang="en-US" sz="27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therapy</a:t>
            </a:r>
            <a:endParaRPr b="1" dirty="0"/>
          </a:p>
          <a:p>
            <a:pPr marL="342900" indent="-342900">
              <a:lnSpc>
                <a:spcPct val="80000"/>
              </a:lnSpc>
              <a:spcBef>
                <a:spcPts val="270"/>
              </a:spcBef>
              <a:buClr>
                <a:schemeClr val="dk1"/>
              </a:buClr>
              <a:buSzPts val="2700"/>
              <a:buNone/>
            </a:pPr>
            <a:r>
              <a:rPr lang="en-US" sz="2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replacing defective or missing gene with normal gene using </a:t>
            </a:r>
            <a:r>
              <a:rPr lang="en-US" sz="2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adeno</a:t>
            </a: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and retrovirus as </a:t>
            </a:r>
            <a:r>
              <a:rPr lang="en-US" sz="23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</a:t>
            </a:r>
          </a:p>
          <a:p>
            <a:pPr marL="342900" indent="-342900">
              <a:lnSpc>
                <a:spcPct val="80000"/>
              </a:lnSpc>
              <a:spcBef>
                <a:spcPts val="270"/>
              </a:spcBef>
              <a:buClr>
                <a:schemeClr val="dk1"/>
              </a:buClr>
              <a:buSzPts val="2700"/>
              <a:buNone/>
            </a:pPr>
            <a:endParaRPr dirty="0"/>
          </a:p>
          <a:p>
            <a:pPr marL="342900" indent="-342900">
              <a:lnSpc>
                <a:spcPct val="80000"/>
              </a:lnSpc>
              <a:spcBef>
                <a:spcPts val="540"/>
              </a:spcBef>
              <a:buClr>
                <a:schemeClr val="dk1"/>
              </a:buClr>
              <a:buSzPts val="2700"/>
              <a:buFont typeface="Times New Roman"/>
              <a:buChar char="•"/>
            </a:pPr>
            <a:r>
              <a:rPr lang="en-US" sz="2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 silencing</a:t>
            </a:r>
            <a:endParaRPr b="1" dirty="0"/>
          </a:p>
          <a:p>
            <a:pPr marL="342900" indent="-342900">
              <a:lnSpc>
                <a:spcPct val="80000"/>
              </a:lnSpc>
              <a:spcBef>
                <a:spcPts val="270"/>
              </a:spcBef>
              <a:buClr>
                <a:schemeClr val="dk1"/>
              </a:buClr>
              <a:buSzPts val="2700"/>
              <a:buNone/>
            </a:pPr>
            <a:r>
              <a:rPr lang="en-US" sz="2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known as RNA interference (</a:t>
            </a:r>
            <a:r>
              <a:rPr lang="en-US" sz="2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RNAi</a:t>
            </a: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using </a:t>
            </a:r>
            <a:r>
              <a:rPr lang="en-US" sz="2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dsRNA</a:t>
            </a: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called short interfering RNA (</a:t>
            </a:r>
            <a:r>
              <a:rPr lang="en-US" sz="2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siRNA</a:t>
            </a: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that target specific gene (mRNA) and degrade </a:t>
            </a:r>
            <a:r>
              <a:rPr lang="en-US" sz="23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98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/>
        </p:nvSpPr>
        <p:spPr>
          <a:xfrm>
            <a:off x="4038601" y="127000"/>
            <a:ext cx="41862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Enzyme Deficiency and Health</a:t>
            </a:r>
            <a:endParaRPr/>
          </a:p>
        </p:txBody>
      </p:sp>
      <p:pic>
        <p:nvPicPr>
          <p:cNvPr id="131" name="Google Shape;131;p5" descr="f1-10_environmental_inf"/>
          <p:cNvPicPr preferRelativeResize="0"/>
          <p:nvPr/>
        </p:nvPicPr>
        <p:blipFill rotWithShape="1">
          <a:blip r:embed="rId3">
            <a:alphaModFix/>
          </a:blip>
          <a:srcRect l="8450" t="5926" r="12454" b="6980"/>
          <a:stretch/>
        </p:blipFill>
        <p:spPr>
          <a:xfrm>
            <a:off x="3581400" y="838200"/>
            <a:ext cx="4864100" cy="4017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2819401" y="5105401"/>
            <a:ext cx="693578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genetic disorders are due to a deficiency in enzyme function.</a:t>
            </a:r>
            <a:endParaRPr/>
          </a:p>
        </p:txBody>
      </p:sp>
      <p:sp>
        <p:nvSpPr>
          <p:cNvPr id="133" name="Google Shape;133;p5"/>
          <p:cNvSpPr txBox="1"/>
          <p:nvPr/>
        </p:nvSpPr>
        <p:spPr>
          <a:xfrm>
            <a:off x="2819400" y="5867401"/>
            <a:ext cx="734695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archival photo shows three children with the enzyme (phenylalanine hydroxylase ) deficiency that causes phenylketonuria.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8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1575" y="235387"/>
            <a:ext cx="934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MOLECULAR DOCKING-DRUG DISCOVERY</a:t>
            </a:r>
          </a:p>
        </p:txBody>
      </p:sp>
      <p:pic>
        <p:nvPicPr>
          <p:cNvPr id="3" name="Picture 2" descr="IJMS | Free Full-Text | Molecular Docking: Shifting Paradigms in Drug  Discovery | HTML">
            <a:extLst>
              <a:ext uri="{FF2B5EF4-FFF2-40B4-BE49-F238E27FC236}">
                <a16:creationId xmlns:a16="http://schemas.microsoft.com/office/drawing/2014/main" xmlns="" id="{EAAC7327-0DA6-48FF-A856-4F5AF647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42" y="819578"/>
            <a:ext cx="7871195" cy="569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8732" y="1096577"/>
            <a:ext cx="19338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https://www.uniprot.org/uniprot/P01308</a:t>
            </a:r>
          </a:p>
        </p:txBody>
      </p:sp>
    </p:spTree>
    <p:extLst>
      <p:ext uri="{BB962C8B-B14F-4D97-AF65-F5344CB8AC3E}">
        <p14:creationId xmlns:p14="http://schemas.microsoft.com/office/powerpoint/2010/main" val="265870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B0049E-2FCD-4D6A-A1F4-07ACEC1BE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6" t="28091" r="20558" b="19742"/>
          <a:stretch/>
        </p:blipFill>
        <p:spPr>
          <a:xfrm>
            <a:off x="1065321" y="287813"/>
            <a:ext cx="9774314" cy="62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EDDF1D-A8FC-4992-B3B2-E3D8EE72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05" t="28738" r="20631" b="21812"/>
          <a:stretch/>
        </p:blipFill>
        <p:spPr>
          <a:xfrm>
            <a:off x="843380" y="381740"/>
            <a:ext cx="10351362" cy="63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FB57A7-D6A7-4543-9C9E-8C1BA17DC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4" t="28997" r="22306" b="26343"/>
          <a:stretch/>
        </p:blipFill>
        <p:spPr>
          <a:xfrm>
            <a:off x="1411550" y="630314"/>
            <a:ext cx="9499106" cy="59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116" y="0"/>
            <a:ext cx="10515600" cy="1325563"/>
          </a:xfrm>
        </p:spPr>
        <p:txBody>
          <a:bodyPr/>
          <a:lstStyle/>
          <a:p>
            <a:r>
              <a:rPr lang="en-GB" dirty="0"/>
              <a:t>What are enzymes made of?</a:t>
            </a:r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50116" y="1510367"/>
            <a:ext cx="77946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/>
              <a:t>Enzymes are protein molecules, and so are made up of </a:t>
            </a:r>
            <a:r>
              <a:rPr lang="en-GB" b="1" dirty="0">
                <a:solidFill>
                  <a:srgbClr val="10BC45"/>
                </a:solidFill>
              </a:rPr>
              <a:t>amino acids</a:t>
            </a:r>
            <a:r>
              <a:rPr lang="en-GB" dirty="0"/>
              <a:t>. Most enzymes contain between 100 and 1,000 amino acids.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50116" y="2862917"/>
            <a:ext cx="402188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/>
              <a:t>These amino acids are joined together in a long chain,  which is folded to produce a unique 3D structure.</a:t>
            </a:r>
          </a:p>
        </p:txBody>
      </p:sp>
      <p:pic>
        <p:nvPicPr>
          <p:cNvPr id="9" name="Picture 9" descr="amino acid active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18" y="2351369"/>
            <a:ext cx="66294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2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E02B50-D832-4E9B-8F93-08EF62B2AACB}"/>
              </a:ext>
            </a:extLst>
          </p:cNvPr>
          <p:cNvSpPr txBox="1"/>
          <p:nvPr/>
        </p:nvSpPr>
        <p:spPr>
          <a:xfrm flipH="1">
            <a:off x="4102813" y="3062795"/>
            <a:ext cx="4490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1411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121990" y="538069"/>
            <a:ext cx="724058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Enzymes: true or false?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38" name="ShockwaveFlash1" r:id="rId2" imgW="8699400" imgH="5308560"/>
        </mc:Choice>
        <mc:Fallback>
          <p:control name="ShockwaveFlash1" r:id="rId2" imgW="8699400" imgH="5308560">
            <p:pic>
              <p:nvPicPr>
                <p:cNvPr id="3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931600" y="1239806"/>
                  <a:ext cx="8699500" cy="530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464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05331" y="296022"/>
            <a:ext cx="724058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Why are enzymes so specific?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311681" y="1026272"/>
            <a:ext cx="79422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>
                <a:solidFill>
                  <a:srgbClr val="000066"/>
                </a:solidFill>
              </a:rPr>
              <a:t>Enzymes are very specific about which reactions they catalyze. Only molecules with exactly the right shape will bind to the enzyme and react. These are the </a:t>
            </a:r>
            <a:r>
              <a:rPr lang="en-GB" b="1">
                <a:solidFill>
                  <a:srgbClr val="10BC45"/>
                </a:solidFill>
              </a:rPr>
              <a:t>reactant</a:t>
            </a:r>
            <a:r>
              <a:rPr lang="en-GB">
                <a:solidFill>
                  <a:srgbClr val="000066"/>
                </a:solidFill>
              </a:rPr>
              <a:t>, or substrate, molecules.</a:t>
            </a: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2311681" y="2969372"/>
            <a:ext cx="41735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/>
              <a:t>The part of the enzyme to which the reactant binds is called the </a:t>
            </a:r>
            <a:r>
              <a:rPr lang="en-GB" b="1">
                <a:solidFill>
                  <a:srgbClr val="10BC45"/>
                </a:solidFill>
              </a:rPr>
              <a:t>active site</a:t>
            </a:r>
            <a:r>
              <a:rPr lang="en-GB"/>
              <a:t>.</a:t>
            </a:r>
          </a:p>
        </p:txBody>
      </p: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2311681" y="4547347"/>
            <a:ext cx="40465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/>
              <a:t>This is a very specific shape and the most important part of the enzyme.</a:t>
            </a:r>
          </a:p>
        </p:txBody>
      </p:sp>
      <p:pic>
        <p:nvPicPr>
          <p:cNvPr id="7" name="Picture 40" descr="a605054_cr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868" y="2243885"/>
            <a:ext cx="340677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59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928813" y="511175"/>
            <a:ext cx="724058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What happens at the active site?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935163" y="1241425"/>
            <a:ext cx="809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/>
              <a:t>In the same way that a key fits into a lock, so a substrate is thought to fit into an enzyme’s active site. The enzyme is the </a:t>
            </a:r>
            <a:r>
              <a:rPr lang="en-GB" b="1"/>
              <a:t>lock</a:t>
            </a:r>
            <a:r>
              <a:rPr lang="en-GB"/>
              <a:t>, and the reactant is the </a:t>
            </a:r>
            <a:r>
              <a:rPr lang="en-GB" b="1"/>
              <a:t>key</a:t>
            </a:r>
            <a:r>
              <a:rPr lang="en-GB"/>
              <a:t>.</a:t>
            </a:r>
          </a:p>
        </p:txBody>
      </p: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1870075" y="4872038"/>
            <a:ext cx="8147050" cy="1722437"/>
            <a:chOff x="314" y="2781"/>
            <a:chExt cx="5132" cy="1085"/>
          </a:xfrm>
        </p:grpSpPr>
        <p:sp>
          <p:nvSpPr>
            <p:cNvPr id="6" name="AutoShape 49"/>
            <p:cNvSpPr>
              <a:spLocks noChangeArrowheads="1"/>
            </p:cNvSpPr>
            <p:nvPr/>
          </p:nvSpPr>
          <p:spPr bwMode="auto">
            <a:xfrm>
              <a:off x="314" y="2781"/>
              <a:ext cx="5132" cy="1085"/>
            </a:xfrm>
            <a:prstGeom prst="roundRect">
              <a:avLst>
                <a:gd name="adj" fmla="val 12500"/>
              </a:avLst>
            </a:prstGeom>
            <a:solidFill>
              <a:srgbClr val="FFFFCC"/>
            </a:solidFill>
            <a:ln w="38100">
              <a:solidFill>
                <a:srgbClr val="10BC4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/>
            </a:p>
          </p:txBody>
        </p:sp>
        <p:grpSp>
          <p:nvGrpSpPr>
            <p:cNvPr id="7" name="Group 71"/>
            <p:cNvGrpSpPr>
              <a:grpSpLocks/>
            </p:cNvGrpSpPr>
            <p:nvPr/>
          </p:nvGrpSpPr>
          <p:grpSpPr bwMode="auto">
            <a:xfrm>
              <a:off x="426" y="2883"/>
              <a:ext cx="4908" cy="880"/>
              <a:chOff x="426" y="2872"/>
              <a:chExt cx="4908" cy="880"/>
            </a:xfrm>
          </p:grpSpPr>
          <p:sp>
            <p:nvSpPr>
              <p:cNvPr id="8" name="Text Box 20"/>
              <p:cNvSpPr txBox="1">
                <a:spLocks noChangeArrowheads="1"/>
              </p:cNvSpPr>
              <p:nvPr/>
            </p:nvSpPr>
            <p:spPr bwMode="auto">
              <a:xfrm>
                <a:off x="447" y="2872"/>
                <a:ext cx="8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10BC45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b="1">
                    <a:solidFill>
                      <a:srgbClr val="000066"/>
                    </a:solidFill>
                  </a:rPr>
                  <a:t>enzyme</a:t>
                </a:r>
              </a:p>
            </p:txBody>
          </p:sp>
          <p:sp>
            <p:nvSpPr>
              <p:cNvPr id="9" name="Text Box 21"/>
              <p:cNvSpPr txBox="1">
                <a:spLocks noChangeArrowheads="1"/>
              </p:cNvSpPr>
              <p:nvPr/>
            </p:nvSpPr>
            <p:spPr bwMode="auto">
              <a:xfrm>
                <a:off x="426" y="3464"/>
                <a:ext cx="8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10BC45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b="1">
                    <a:solidFill>
                      <a:srgbClr val="000066"/>
                    </a:solidFill>
                  </a:rPr>
                  <a:t>reactant</a:t>
                </a:r>
              </a:p>
            </p:txBody>
          </p:sp>
          <p:sp>
            <p:nvSpPr>
              <p:cNvPr id="10" name="Text Box 24"/>
              <p:cNvSpPr txBox="1">
                <a:spLocks noChangeArrowheads="1"/>
              </p:cNvSpPr>
              <p:nvPr/>
            </p:nvSpPr>
            <p:spPr bwMode="auto">
              <a:xfrm>
                <a:off x="744" y="3176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10BC45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b="1">
                    <a:solidFill>
                      <a:srgbClr val="000066"/>
                    </a:solidFill>
                  </a:rPr>
                  <a:t>+</a:t>
                </a:r>
              </a:p>
            </p:txBody>
          </p:sp>
          <p:sp>
            <p:nvSpPr>
              <p:cNvPr id="11" name="Text Box 22"/>
              <p:cNvSpPr txBox="1">
                <a:spLocks noChangeArrowheads="1"/>
              </p:cNvSpPr>
              <p:nvPr/>
            </p:nvSpPr>
            <p:spPr bwMode="auto">
              <a:xfrm>
                <a:off x="2022" y="2989"/>
                <a:ext cx="1643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10BC45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GB" b="1">
                    <a:solidFill>
                      <a:srgbClr val="000066"/>
                    </a:solidFill>
                  </a:rPr>
                  <a:t>enzyme-reactant complex</a:t>
                </a:r>
              </a:p>
            </p:txBody>
          </p:sp>
          <p:sp>
            <p:nvSpPr>
              <p:cNvPr id="12" name="Text Box 25"/>
              <p:cNvSpPr txBox="1">
                <a:spLocks noChangeArrowheads="1"/>
              </p:cNvSpPr>
              <p:nvPr/>
            </p:nvSpPr>
            <p:spPr bwMode="auto">
              <a:xfrm>
                <a:off x="1438" y="2993"/>
                <a:ext cx="43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10BC45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sz="4000" b="1">
                    <a:solidFill>
                      <a:srgbClr val="000066"/>
                    </a:solidFill>
                    <a:cs typeface="Arial" panose="020B0604020202020204" pitchFamily="34" charset="0"/>
                  </a:rPr>
                  <a:t>↔</a:t>
                </a:r>
              </a:p>
            </p:txBody>
          </p:sp>
          <p:sp>
            <p:nvSpPr>
              <p:cNvPr id="13" name="Text Box 23"/>
              <p:cNvSpPr txBox="1">
                <a:spLocks noChangeArrowheads="1"/>
              </p:cNvSpPr>
              <p:nvPr/>
            </p:nvSpPr>
            <p:spPr bwMode="auto">
              <a:xfrm>
                <a:off x="4397" y="3464"/>
                <a:ext cx="93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10BC45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b="1">
                    <a:solidFill>
                      <a:srgbClr val="000066"/>
                    </a:solidFill>
                  </a:rPr>
                  <a:t>products</a:t>
                </a:r>
              </a:p>
            </p:txBody>
          </p:sp>
          <p:sp>
            <p:nvSpPr>
              <p:cNvPr id="14" name="Text Box 32"/>
              <p:cNvSpPr txBox="1">
                <a:spLocks noChangeArrowheads="1"/>
              </p:cNvSpPr>
              <p:nvPr/>
            </p:nvSpPr>
            <p:spPr bwMode="auto">
              <a:xfrm>
                <a:off x="4455" y="2872"/>
                <a:ext cx="8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10BC45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b="1">
                    <a:solidFill>
                      <a:srgbClr val="000066"/>
                    </a:solidFill>
                  </a:rPr>
                  <a:t>enzyme</a:t>
                </a:r>
              </a:p>
            </p:txBody>
          </p:sp>
          <p:sp>
            <p:nvSpPr>
              <p:cNvPr id="15" name="Text Box 34"/>
              <p:cNvSpPr txBox="1">
                <a:spLocks noChangeArrowheads="1"/>
              </p:cNvSpPr>
              <p:nvPr/>
            </p:nvSpPr>
            <p:spPr bwMode="auto">
              <a:xfrm>
                <a:off x="4751" y="3176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10BC45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b="1">
                    <a:solidFill>
                      <a:srgbClr val="000066"/>
                    </a:solidFill>
                  </a:rPr>
                  <a:t>+</a:t>
                </a:r>
              </a:p>
            </p:txBody>
          </p:sp>
          <p:sp>
            <p:nvSpPr>
              <p:cNvPr id="16" name="Text Box 42"/>
              <p:cNvSpPr txBox="1">
                <a:spLocks noChangeArrowheads="1"/>
              </p:cNvSpPr>
              <p:nvPr/>
            </p:nvSpPr>
            <p:spPr bwMode="auto">
              <a:xfrm>
                <a:off x="3813" y="2985"/>
                <a:ext cx="43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10BC45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10066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sz="4000" b="1">
                    <a:solidFill>
                      <a:srgbClr val="000066"/>
                    </a:solidFill>
                    <a:cs typeface="Arial" panose="020B0604020202020204" pitchFamily="34" charset="0"/>
                  </a:rPr>
                  <a:t>↔</a:t>
                </a:r>
              </a:p>
            </p:txBody>
          </p:sp>
        </p:grpSp>
      </p:grpSp>
      <p:grpSp>
        <p:nvGrpSpPr>
          <p:cNvPr id="17" name="Group 56"/>
          <p:cNvGrpSpPr>
            <a:grpSpLocks/>
          </p:cNvGrpSpPr>
          <p:nvPr/>
        </p:nvGrpSpPr>
        <p:grpSpPr bwMode="auto">
          <a:xfrm>
            <a:off x="5151438" y="2841625"/>
            <a:ext cx="1863725" cy="1417638"/>
            <a:chOff x="2417" y="1502"/>
            <a:chExt cx="1174" cy="893"/>
          </a:xfrm>
        </p:grpSpPr>
        <p:pic>
          <p:nvPicPr>
            <p:cNvPr id="18" name="Picture 8" descr="enzyme"/>
            <p:cNvPicPr preferRelativeResize="0"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405">
              <a:off x="2417" y="1502"/>
              <a:ext cx="892" cy="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1" descr="reactant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405">
              <a:off x="2789" y="1508"/>
              <a:ext cx="802" cy="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58"/>
          <p:cNvGrpSpPr>
            <a:grpSpLocks/>
          </p:cNvGrpSpPr>
          <p:nvPr/>
        </p:nvGrpSpPr>
        <p:grpSpPr bwMode="auto">
          <a:xfrm>
            <a:off x="1655763" y="2870200"/>
            <a:ext cx="2695575" cy="1416050"/>
            <a:chOff x="215" y="1520"/>
            <a:chExt cx="1698" cy="892"/>
          </a:xfrm>
        </p:grpSpPr>
        <p:pic>
          <p:nvPicPr>
            <p:cNvPr id="21" name="Picture 14" descr="enzyme"/>
            <p:cNvPicPr preferRelativeResize="0"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0373">
              <a:off x="215" y="1520"/>
              <a:ext cx="892" cy="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5" descr="reactant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7956">
              <a:off x="1111" y="1523"/>
              <a:ext cx="802" cy="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43"/>
            <p:cNvSpPr txBox="1">
              <a:spLocks noChangeArrowheads="1"/>
            </p:cNvSpPr>
            <p:nvPr/>
          </p:nvSpPr>
          <p:spPr bwMode="auto">
            <a:xfrm>
              <a:off x="949" y="1758"/>
              <a:ext cx="2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7F692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10BC4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3200">
                  <a:solidFill>
                    <a:srgbClr val="000066"/>
                  </a:solidFill>
                </a:rPr>
                <a:t>+</a:t>
              </a:r>
            </a:p>
          </p:txBody>
        </p:sp>
      </p:grpSp>
      <p:sp>
        <p:nvSpPr>
          <p:cNvPr id="24" name="Text Box 45"/>
          <p:cNvSpPr txBox="1">
            <a:spLocks noChangeArrowheads="1"/>
          </p:cNvSpPr>
          <p:nvPr/>
        </p:nvSpPr>
        <p:spPr bwMode="auto">
          <a:xfrm>
            <a:off x="4364038" y="3248025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3200" b="1">
                <a:solidFill>
                  <a:srgbClr val="000066"/>
                </a:solidFill>
                <a:cs typeface="Arial" panose="020B0604020202020204" pitchFamily="34" charset="0"/>
              </a:rPr>
              <a:t>↔</a:t>
            </a:r>
          </a:p>
        </p:txBody>
      </p:sp>
      <p:sp>
        <p:nvSpPr>
          <p:cNvPr id="25" name="Text Box 46"/>
          <p:cNvSpPr txBox="1">
            <a:spLocks noChangeArrowheads="1"/>
          </p:cNvSpPr>
          <p:nvPr/>
        </p:nvSpPr>
        <p:spPr bwMode="auto">
          <a:xfrm>
            <a:off x="6967538" y="3248025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3200" b="1">
                <a:solidFill>
                  <a:srgbClr val="000066"/>
                </a:solidFill>
                <a:cs typeface="Arial" panose="020B0604020202020204" pitchFamily="34" charset="0"/>
              </a:rPr>
              <a:t>↔</a:t>
            </a:r>
          </a:p>
        </p:txBody>
      </p:sp>
      <p:grpSp>
        <p:nvGrpSpPr>
          <p:cNvPr id="26" name="Group 67"/>
          <p:cNvGrpSpPr>
            <a:grpSpLocks/>
          </p:cNvGrpSpPr>
          <p:nvPr/>
        </p:nvGrpSpPr>
        <p:grpSpPr bwMode="auto">
          <a:xfrm>
            <a:off x="7651750" y="2533650"/>
            <a:ext cx="2579688" cy="1925638"/>
            <a:chOff x="3956" y="1308"/>
            <a:chExt cx="1625" cy="1213"/>
          </a:xfrm>
        </p:grpSpPr>
        <p:pic>
          <p:nvPicPr>
            <p:cNvPr id="27" name="Picture 13" descr="enzym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327">
              <a:off x="3956" y="1512"/>
              <a:ext cx="899" cy="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 Box 44"/>
            <p:cNvSpPr txBox="1">
              <a:spLocks noChangeArrowheads="1"/>
            </p:cNvSpPr>
            <p:nvPr/>
          </p:nvSpPr>
          <p:spPr bwMode="auto">
            <a:xfrm>
              <a:off x="4737" y="1758"/>
              <a:ext cx="2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7F692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10BC4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3200">
                  <a:solidFill>
                    <a:srgbClr val="000066"/>
                  </a:solidFill>
                </a:rPr>
                <a:t>+</a:t>
              </a:r>
            </a:p>
          </p:txBody>
        </p:sp>
        <p:pic>
          <p:nvPicPr>
            <p:cNvPr id="29" name="Picture 63" descr="product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6571">
              <a:off x="5005" y="2020"/>
              <a:ext cx="57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4" descr="product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6831">
              <a:off x="4972" y="1308"/>
              <a:ext cx="580" cy="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885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59119" y="242233"/>
            <a:ext cx="724058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Why do enzymes speed up reactions?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65469" y="972483"/>
            <a:ext cx="81041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Enzymes speed up reactions by lowering the </a:t>
            </a:r>
            <a:r>
              <a:rPr lang="en-GB" b="1">
                <a:solidFill>
                  <a:srgbClr val="10BC45"/>
                </a:solidFill>
              </a:rPr>
              <a:t>activation energy</a:t>
            </a:r>
            <a:r>
              <a:rPr lang="en-GB"/>
              <a:t> (E</a:t>
            </a:r>
            <a:r>
              <a:rPr lang="en-GB" baseline="-25000"/>
              <a:t>a</a:t>
            </a:r>
            <a:r>
              <a:rPr lang="en-GB"/>
              <a:t>) of a reaction. The activation energy is the energy needed to start a reaction.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2365469" y="2247246"/>
            <a:ext cx="7388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Different reactions have different activation energies. 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363881" y="2950508"/>
            <a:ext cx="7321550" cy="3694113"/>
            <a:chOff x="354" y="1740"/>
            <a:chExt cx="4612" cy="2327"/>
          </a:xfrm>
        </p:grpSpPr>
        <p:pic>
          <p:nvPicPr>
            <p:cNvPr id="7" name="Picture 14" descr="activation energ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" y="1740"/>
              <a:ext cx="4315" cy="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7"/>
            <p:cNvSpPr txBox="1">
              <a:spLocks noChangeArrowheads="1"/>
            </p:cNvSpPr>
            <p:nvPr/>
          </p:nvSpPr>
          <p:spPr bwMode="auto">
            <a:xfrm>
              <a:off x="2135" y="3779"/>
              <a:ext cx="14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7F692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10BC4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b="1">
                  <a:solidFill>
                    <a:schemeClr val="tx1"/>
                  </a:solidFill>
                </a:rPr>
                <a:t>reaction (time)</a:t>
              </a: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 rot="-5400000">
              <a:off x="-73" y="2590"/>
              <a:ext cx="11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7F692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10BC4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10066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b="1">
                  <a:solidFill>
                    <a:schemeClr val="tx1"/>
                  </a:solidFill>
                </a:rPr>
                <a:t>energy (kJ)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30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18777" y="309469"/>
            <a:ext cx="724058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Factors affecting enzymes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25127" y="1039719"/>
            <a:ext cx="8143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>
                <a:solidFill>
                  <a:srgbClr val="000066"/>
                </a:solidFill>
              </a:rPr>
              <a:t>The rate of enzyme–catalyzed reactions depends on several factors. What are some of these?</a:t>
            </a:r>
            <a:endParaRPr lang="en-US">
              <a:solidFill>
                <a:srgbClr val="000066"/>
              </a:solidFill>
              <a:cs typeface="Arial" panose="020B060402020202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325127" y="4535394"/>
            <a:ext cx="7942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>
                <a:solidFill>
                  <a:srgbClr val="000066"/>
                </a:solidFill>
              </a:rPr>
              <a:t>All enzymes work best at only one particular temperature and pH: this is called the </a:t>
            </a:r>
            <a:r>
              <a:rPr lang="en-GB" b="1">
                <a:solidFill>
                  <a:srgbClr val="10BC45"/>
                </a:solidFill>
              </a:rPr>
              <a:t>optimum</a:t>
            </a:r>
            <a:r>
              <a:rPr lang="en-GB">
                <a:solidFill>
                  <a:srgbClr val="000066"/>
                </a:solidFill>
              </a:rPr>
              <a:t>.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325127" y="2258919"/>
            <a:ext cx="6878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Factors that affect the rate of a reaction include: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6422464" y="2730407"/>
            <a:ext cx="372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5600" indent="-355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/>
              <a:t>substrate concentration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2521977" y="2730407"/>
            <a:ext cx="218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55600" indent="-355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/>
              <a:t>temperature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325127" y="5705382"/>
            <a:ext cx="77835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>
                <a:solidFill>
                  <a:srgbClr val="000066"/>
                </a:solidFill>
              </a:rPr>
              <a:t>Different enzymes have different optimum temperatures and pH values.</a:t>
            </a:r>
            <a:endParaRPr lang="en-GB"/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2521977" y="3205069"/>
            <a:ext cx="930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55600" indent="-355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/>
              <a:t>pH</a:t>
            </a: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2521977" y="3679732"/>
            <a:ext cx="3524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55600" indent="-355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/>
              <a:t>enzyme concentration</a:t>
            </a: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6422464" y="3205069"/>
            <a:ext cx="372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5600" indent="-355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/>
              <a:t>surface area</a:t>
            </a: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6422464" y="3679732"/>
            <a:ext cx="372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F692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10BC4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5600" indent="-355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1006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/>
              <a:t>pressure.</a:t>
            </a:r>
          </a:p>
        </p:txBody>
      </p:sp>
    </p:spTree>
    <p:extLst>
      <p:ext uri="{BB962C8B-B14F-4D97-AF65-F5344CB8AC3E}">
        <p14:creationId xmlns:p14="http://schemas.microsoft.com/office/powerpoint/2010/main" val="386301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72566" y="349811"/>
            <a:ext cx="724058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Enzyme inhibitors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61" name="ShockwaveFlash1" r:id="rId2" imgW="8699400" imgH="5308560"/>
        </mc:Choice>
        <mc:Fallback>
          <p:control name="ShockwaveFlash1" r:id="rId2" imgW="8699400" imgH="5308560">
            <p:pic>
              <p:nvPicPr>
                <p:cNvPr id="4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028078" y="1095936"/>
                  <a:ext cx="8699500" cy="530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005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832</Words>
  <Application>Microsoft Office PowerPoint</Application>
  <PresentationFormat>Widescreen</PresentationFormat>
  <Paragraphs>168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Times New Roman</vt:lpstr>
      <vt:lpstr>Wingdings</vt:lpstr>
      <vt:lpstr>Office Theme</vt:lpstr>
      <vt:lpstr>Enzymes </vt:lpstr>
      <vt:lpstr>WHAT ARE ENZYMES</vt:lpstr>
      <vt:lpstr>What are enzymes made of?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Enzyme Inhibitors</vt:lpstr>
      <vt:lpstr>Enzymes in life</vt:lpstr>
      <vt:lpstr>Enzymes in industry</vt:lpstr>
      <vt:lpstr>PowerPoint Presentation</vt:lpstr>
      <vt:lpstr>PowerPoint Presentation</vt:lpstr>
      <vt:lpstr>Protease Applications in Food Processing</vt:lpstr>
      <vt:lpstr>Protease Applications in Food Processing</vt:lpstr>
      <vt:lpstr>Nonfood Protease Applications</vt:lpstr>
      <vt:lpstr>PowerPoint Presentation</vt:lpstr>
      <vt:lpstr>Recombinant insulin</vt:lpstr>
      <vt:lpstr>PowerPoint Presentation</vt:lpstr>
      <vt:lpstr>Structure of a restriction endonuclease</vt:lpstr>
      <vt:lpstr>Patterns of DNA cutting by restriction enzymes</vt:lpstr>
      <vt:lpstr>Cut and ligate 2 DNAs with EcoRI ---&gt; recombinant DNA</vt:lpstr>
      <vt:lpstr>Applications of Recombinant DNA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Enzymes</dc:title>
  <dc:creator>USHA</dc:creator>
  <cp:lastModifiedBy>USHA</cp:lastModifiedBy>
  <cp:revision>13</cp:revision>
  <dcterms:created xsi:type="dcterms:W3CDTF">2021-11-16T06:55:41Z</dcterms:created>
  <dcterms:modified xsi:type="dcterms:W3CDTF">2021-11-19T03:55:03Z</dcterms:modified>
</cp:coreProperties>
</file>